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0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FFA2B1D-E1AC-481F-BA41-9E1AF22B09A9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43C8077B-472C-43A5-8E4D-F236B1292076}">
      <dgm:prSet/>
      <dgm:spPr/>
      <dgm:t>
        <a:bodyPr/>
        <a:lstStyle/>
        <a:p>
          <a:r>
            <a:rPr lang="en-GB" b="0" i="0"/>
            <a:t>Ameur, A. I., Lakas, A., Bachir, Y. M., &amp; Oubbati, O. S. (2022) Peer-to-peer overlay techniques for vehicular ad hoc networks: Survey and challenges. </a:t>
          </a:r>
          <a:r>
            <a:rPr lang="en-GB" b="0" i="1"/>
            <a:t>Vehicular Communications</a:t>
          </a:r>
          <a:r>
            <a:rPr lang="en-GB" b="0" i="0"/>
            <a:t>, 100455.</a:t>
          </a:r>
          <a:endParaRPr lang="en-US"/>
        </a:p>
      </dgm:t>
    </dgm:pt>
    <dgm:pt modelId="{622C6384-87F4-48B1-85EB-349BA954BC8A}" type="parTrans" cxnId="{1F4BEABB-49A4-4AE6-9CD4-827B6E2C2F10}">
      <dgm:prSet/>
      <dgm:spPr/>
      <dgm:t>
        <a:bodyPr/>
        <a:lstStyle/>
        <a:p>
          <a:endParaRPr lang="en-US"/>
        </a:p>
      </dgm:t>
    </dgm:pt>
    <dgm:pt modelId="{C8DF4932-E3F2-4D75-B50C-E31B963ECA82}" type="sibTrans" cxnId="{1F4BEABB-49A4-4AE6-9CD4-827B6E2C2F10}">
      <dgm:prSet/>
      <dgm:spPr/>
      <dgm:t>
        <a:bodyPr/>
        <a:lstStyle/>
        <a:p>
          <a:endParaRPr lang="en-US"/>
        </a:p>
      </dgm:t>
    </dgm:pt>
    <dgm:pt modelId="{BEBA8F7B-4795-4969-B6E4-79EAEBC480D1}">
      <dgm:prSet/>
      <dgm:spPr/>
      <dgm:t>
        <a:bodyPr/>
        <a:lstStyle/>
        <a:p>
          <a:r>
            <a:rPr lang="en-US"/>
            <a:t>An, S., Nam, D., &amp; Jayakrishnan, R. (2019) Impacts of integrating shared autonomous vehicles into a peer-to-peer ridesharing system. </a:t>
          </a:r>
          <a:r>
            <a:rPr lang="en-US" i="1"/>
            <a:t>Procedia Computer Science</a:t>
          </a:r>
          <a:r>
            <a:rPr lang="en-US"/>
            <a:t>, 151, 511-518.</a:t>
          </a:r>
        </a:p>
      </dgm:t>
    </dgm:pt>
    <dgm:pt modelId="{93BB6304-65FC-4A41-9289-CFF2050CF5F6}" type="parTrans" cxnId="{E9D14681-735D-4DF9-ADEF-2655657B4D7B}">
      <dgm:prSet/>
      <dgm:spPr/>
      <dgm:t>
        <a:bodyPr/>
        <a:lstStyle/>
        <a:p>
          <a:endParaRPr lang="en-US"/>
        </a:p>
      </dgm:t>
    </dgm:pt>
    <dgm:pt modelId="{B3CEA3EE-10E5-43C2-AE16-D825F99FDA47}" type="sibTrans" cxnId="{E9D14681-735D-4DF9-ADEF-2655657B4D7B}">
      <dgm:prSet/>
      <dgm:spPr/>
      <dgm:t>
        <a:bodyPr/>
        <a:lstStyle/>
        <a:p>
          <a:endParaRPr lang="en-US"/>
        </a:p>
      </dgm:t>
    </dgm:pt>
    <dgm:pt modelId="{BE9558CB-0BBA-1E44-A2D0-B237153C633D}" type="pres">
      <dgm:prSet presAssocID="{FFFA2B1D-E1AC-481F-BA41-9E1AF22B09A9}" presName="linear" presStyleCnt="0">
        <dgm:presLayoutVars>
          <dgm:animLvl val="lvl"/>
          <dgm:resizeHandles val="exact"/>
        </dgm:presLayoutVars>
      </dgm:prSet>
      <dgm:spPr/>
    </dgm:pt>
    <dgm:pt modelId="{2117B53A-F8BE-A942-9AAD-6ED322506A82}" type="pres">
      <dgm:prSet presAssocID="{43C8077B-472C-43A5-8E4D-F236B1292076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EA520087-2BB6-D642-909A-C05461AD2978}" type="pres">
      <dgm:prSet presAssocID="{C8DF4932-E3F2-4D75-B50C-E31B963ECA82}" presName="spacer" presStyleCnt="0"/>
      <dgm:spPr/>
    </dgm:pt>
    <dgm:pt modelId="{D85D4086-6709-A944-9FBF-5161CB54C15C}" type="pres">
      <dgm:prSet presAssocID="{BEBA8F7B-4795-4969-B6E4-79EAEBC480D1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6257B72-A143-A241-9931-FBC456A90785}" type="presOf" srcId="{FFFA2B1D-E1AC-481F-BA41-9E1AF22B09A9}" destId="{BE9558CB-0BBA-1E44-A2D0-B237153C633D}" srcOrd="0" destOrd="0" presId="urn:microsoft.com/office/officeart/2005/8/layout/vList2"/>
    <dgm:cxn modelId="{E9D14681-735D-4DF9-ADEF-2655657B4D7B}" srcId="{FFFA2B1D-E1AC-481F-BA41-9E1AF22B09A9}" destId="{BEBA8F7B-4795-4969-B6E4-79EAEBC480D1}" srcOrd="1" destOrd="0" parTransId="{93BB6304-65FC-4A41-9289-CFF2050CF5F6}" sibTransId="{B3CEA3EE-10E5-43C2-AE16-D825F99FDA47}"/>
    <dgm:cxn modelId="{1F4BEABB-49A4-4AE6-9CD4-827B6E2C2F10}" srcId="{FFFA2B1D-E1AC-481F-BA41-9E1AF22B09A9}" destId="{43C8077B-472C-43A5-8E4D-F236B1292076}" srcOrd="0" destOrd="0" parTransId="{622C6384-87F4-48B1-85EB-349BA954BC8A}" sibTransId="{C8DF4932-E3F2-4D75-B50C-E31B963ECA82}"/>
    <dgm:cxn modelId="{F98EC7CF-E1F1-8D47-B0EF-FDA3191C3688}" type="presOf" srcId="{BEBA8F7B-4795-4969-B6E4-79EAEBC480D1}" destId="{D85D4086-6709-A944-9FBF-5161CB54C15C}" srcOrd="0" destOrd="0" presId="urn:microsoft.com/office/officeart/2005/8/layout/vList2"/>
    <dgm:cxn modelId="{CFA9A1D1-B03F-8340-B505-EFB0FEEA5801}" type="presOf" srcId="{43C8077B-472C-43A5-8E4D-F236B1292076}" destId="{2117B53A-F8BE-A942-9AAD-6ED322506A82}" srcOrd="0" destOrd="0" presId="urn:microsoft.com/office/officeart/2005/8/layout/vList2"/>
    <dgm:cxn modelId="{84AD38E2-9BBF-2A45-BB9A-AA4B563CBBE7}" type="presParOf" srcId="{BE9558CB-0BBA-1E44-A2D0-B237153C633D}" destId="{2117B53A-F8BE-A942-9AAD-6ED322506A82}" srcOrd="0" destOrd="0" presId="urn:microsoft.com/office/officeart/2005/8/layout/vList2"/>
    <dgm:cxn modelId="{9840B8BA-AF22-B84B-9965-40A120EBC163}" type="presParOf" srcId="{BE9558CB-0BBA-1E44-A2D0-B237153C633D}" destId="{EA520087-2BB6-D642-909A-C05461AD2978}" srcOrd="1" destOrd="0" presId="urn:microsoft.com/office/officeart/2005/8/layout/vList2"/>
    <dgm:cxn modelId="{D437446B-330E-B24F-AAEE-D5050CE8E867}" type="presParOf" srcId="{BE9558CB-0BBA-1E44-A2D0-B237153C633D}" destId="{D85D4086-6709-A944-9FBF-5161CB54C15C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A640DE8-BEF0-40FF-8D73-EA243FF98445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D93542A3-3927-4FF5-BAB7-65F1B7A73E02}">
      <dgm:prSet/>
      <dgm:spPr/>
      <dgm:t>
        <a:bodyPr/>
        <a:lstStyle/>
        <a:p>
          <a:r>
            <a:rPr lang="en-GB" b="0" i="0"/>
            <a:t>Fang, C., Yao, H., Wang, Z., Wu, W., Jin, X., &amp; Yu, F. R. (2018). A survey of mobile information-centric networking: Research issues and challenges. </a:t>
          </a:r>
          <a:r>
            <a:rPr lang="en-GB" b="0" i="1"/>
            <a:t>IEEE Communications Surveys &amp; Tutorials</a:t>
          </a:r>
          <a:r>
            <a:rPr lang="en-GB" b="0" i="0"/>
            <a:t>, </a:t>
          </a:r>
          <a:r>
            <a:rPr lang="en-GB" b="0" i="1"/>
            <a:t>20</a:t>
          </a:r>
          <a:r>
            <a:rPr lang="en-GB" b="0" i="0"/>
            <a:t>(3), 2353-2371.</a:t>
          </a:r>
          <a:endParaRPr lang="en-US"/>
        </a:p>
      </dgm:t>
    </dgm:pt>
    <dgm:pt modelId="{AE962725-5F92-48FF-806B-E25B2B6A89CB}" type="parTrans" cxnId="{6E4512B0-D5A7-4D2D-AEEC-BD3581B1281B}">
      <dgm:prSet/>
      <dgm:spPr/>
      <dgm:t>
        <a:bodyPr/>
        <a:lstStyle/>
        <a:p>
          <a:endParaRPr lang="en-US"/>
        </a:p>
      </dgm:t>
    </dgm:pt>
    <dgm:pt modelId="{024A2D3A-C7F5-4FC1-A528-8548A17FD556}" type="sibTrans" cxnId="{6E4512B0-D5A7-4D2D-AEEC-BD3581B1281B}">
      <dgm:prSet/>
      <dgm:spPr/>
      <dgm:t>
        <a:bodyPr/>
        <a:lstStyle/>
        <a:p>
          <a:endParaRPr lang="en-US"/>
        </a:p>
      </dgm:t>
    </dgm:pt>
    <dgm:pt modelId="{E4141079-E312-4D06-A9AE-01C1BB057E17}">
      <dgm:prSet/>
      <dgm:spPr/>
      <dgm:t>
        <a:bodyPr/>
        <a:lstStyle/>
        <a:p>
          <a:r>
            <a:rPr lang="en-US"/>
            <a:t>Varga, L. Z. (2022). Solutions to the routing problem: towards trustworthy autonomous vehicles. </a:t>
          </a:r>
          <a:r>
            <a:rPr lang="en-US" i="1"/>
            <a:t>Artificial Intelligence Review</a:t>
          </a:r>
          <a:r>
            <a:rPr lang="en-US"/>
            <a:t>, 1-40.</a:t>
          </a:r>
        </a:p>
      </dgm:t>
    </dgm:pt>
    <dgm:pt modelId="{170138B3-BB2A-46E0-ABF1-DD4CA9A340A3}" type="parTrans" cxnId="{554C35CA-55C2-4F57-B89D-96CE70960CB9}">
      <dgm:prSet/>
      <dgm:spPr/>
      <dgm:t>
        <a:bodyPr/>
        <a:lstStyle/>
        <a:p>
          <a:endParaRPr lang="en-US"/>
        </a:p>
      </dgm:t>
    </dgm:pt>
    <dgm:pt modelId="{D4B92060-D739-4739-B6B4-2767283AD4C6}" type="sibTrans" cxnId="{554C35CA-55C2-4F57-B89D-96CE70960CB9}">
      <dgm:prSet/>
      <dgm:spPr/>
      <dgm:t>
        <a:bodyPr/>
        <a:lstStyle/>
        <a:p>
          <a:endParaRPr lang="en-US"/>
        </a:p>
      </dgm:t>
    </dgm:pt>
    <dgm:pt modelId="{31661807-CF14-4846-893A-8B8D81EFFA94}" type="pres">
      <dgm:prSet presAssocID="{FA640DE8-BEF0-40FF-8D73-EA243FF98445}" presName="linear" presStyleCnt="0">
        <dgm:presLayoutVars>
          <dgm:animLvl val="lvl"/>
          <dgm:resizeHandles val="exact"/>
        </dgm:presLayoutVars>
      </dgm:prSet>
      <dgm:spPr/>
    </dgm:pt>
    <dgm:pt modelId="{8E2F807C-03B2-CC4D-B7B8-AFF032B7AC5B}" type="pres">
      <dgm:prSet presAssocID="{D93542A3-3927-4FF5-BAB7-65F1B7A73E02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92762662-EF26-C34B-8C3C-7BE3228369FB}" type="pres">
      <dgm:prSet presAssocID="{024A2D3A-C7F5-4FC1-A528-8548A17FD556}" presName="spacer" presStyleCnt="0"/>
      <dgm:spPr/>
    </dgm:pt>
    <dgm:pt modelId="{10E4D717-1BB4-514D-8CE5-C00442008D48}" type="pres">
      <dgm:prSet presAssocID="{E4141079-E312-4D06-A9AE-01C1BB057E17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24FBC725-A948-4B40-9B04-734F94589DA7}" type="presOf" srcId="{FA640DE8-BEF0-40FF-8D73-EA243FF98445}" destId="{31661807-CF14-4846-893A-8B8D81EFFA94}" srcOrd="0" destOrd="0" presId="urn:microsoft.com/office/officeart/2005/8/layout/vList2"/>
    <dgm:cxn modelId="{F49CDC45-9944-A047-B5B0-244443EAF706}" type="presOf" srcId="{D93542A3-3927-4FF5-BAB7-65F1B7A73E02}" destId="{8E2F807C-03B2-CC4D-B7B8-AFF032B7AC5B}" srcOrd="0" destOrd="0" presId="urn:microsoft.com/office/officeart/2005/8/layout/vList2"/>
    <dgm:cxn modelId="{A6BBC776-6DF0-264C-80D8-855DDB166187}" type="presOf" srcId="{E4141079-E312-4D06-A9AE-01C1BB057E17}" destId="{10E4D717-1BB4-514D-8CE5-C00442008D48}" srcOrd="0" destOrd="0" presId="urn:microsoft.com/office/officeart/2005/8/layout/vList2"/>
    <dgm:cxn modelId="{6E4512B0-D5A7-4D2D-AEEC-BD3581B1281B}" srcId="{FA640DE8-BEF0-40FF-8D73-EA243FF98445}" destId="{D93542A3-3927-4FF5-BAB7-65F1B7A73E02}" srcOrd="0" destOrd="0" parTransId="{AE962725-5F92-48FF-806B-E25B2B6A89CB}" sibTransId="{024A2D3A-C7F5-4FC1-A528-8548A17FD556}"/>
    <dgm:cxn modelId="{554C35CA-55C2-4F57-B89D-96CE70960CB9}" srcId="{FA640DE8-BEF0-40FF-8D73-EA243FF98445}" destId="{E4141079-E312-4D06-A9AE-01C1BB057E17}" srcOrd="1" destOrd="0" parTransId="{170138B3-BB2A-46E0-ABF1-DD4CA9A340A3}" sibTransId="{D4B92060-D739-4739-B6B4-2767283AD4C6}"/>
    <dgm:cxn modelId="{6C1CEBD7-5ABC-8D47-BBA5-EC6A9E116CB4}" type="presParOf" srcId="{31661807-CF14-4846-893A-8B8D81EFFA94}" destId="{8E2F807C-03B2-CC4D-B7B8-AFF032B7AC5B}" srcOrd="0" destOrd="0" presId="urn:microsoft.com/office/officeart/2005/8/layout/vList2"/>
    <dgm:cxn modelId="{04C89E45-2988-6B43-8D3C-8D695404BC75}" type="presParOf" srcId="{31661807-CF14-4846-893A-8B8D81EFFA94}" destId="{92762662-EF26-C34B-8C3C-7BE3228369FB}" srcOrd="1" destOrd="0" presId="urn:microsoft.com/office/officeart/2005/8/layout/vList2"/>
    <dgm:cxn modelId="{CA4BEE78-303A-FD4E-A413-97635FBDC76B}" type="presParOf" srcId="{31661807-CF14-4846-893A-8B8D81EFFA94}" destId="{10E4D717-1BB4-514D-8CE5-C00442008D48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117B53A-F8BE-A942-9AAD-6ED322506A82}">
      <dsp:nvSpPr>
        <dsp:cNvPr id="0" name=""/>
        <dsp:cNvSpPr/>
      </dsp:nvSpPr>
      <dsp:spPr>
        <a:xfrm>
          <a:off x="0" y="37924"/>
          <a:ext cx="11755582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b="0" i="0" kern="1200"/>
            <a:t>Ameur, A. I., Lakas, A., Bachir, Y. M., &amp; Oubbati, O. S. (2022) Peer-to-peer overlay techniques for vehicular ad hoc networks: Survey and challenges. </a:t>
          </a:r>
          <a:r>
            <a:rPr lang="en-GB" sz="1700" b="0" i="1" kern="1200"/>
            <a:t>Vehicular Communications</a:t>
          </a:r>
          <a:r>
            <a:rPr lang="en-GB" sz="1700" b="0" i="0" kern="1200"/>
            <a:t>, 100455.</a:t>
          </a:r>
          <a:endParaRPr lang="en-US" sz="1700" kern="1200"/>
        </a:p>
      </dsp:txBody>
      <dsp:txXfrm>
        <a:off x="33012" y="70936"/>
        <a:ext cx="11689558" cy="610236"/>
      </dsp:txXfrm>
    </dsp:sp>
    <dsp:sp modelId="{D85D4086-6709-A944-9FBF-5161CB54C15C}">
      <dsp:nvSpPr>
        <dsp:cNvPr id="0" name=""/>
        <dsp:cNvSpPr/>
      </dsp:nvSpPr>
      <dsp:spPr>
        <a:xfrm>
          <a:off x="0" y="763144"/>
          <a:ext cx="11755582" cy="6762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/>
            <a:t>An, S., Nam, D., &amp; Jayakrishnan, R. (2019) Impacts of integrating shared autonomous vehicles into a peer-to-peer ridesharing system. </a:t>
          </a:r>
          <a:r>
            <a:rPr lang="en-US" sz="1700" i="1" kern="1200"/>
            <a:t>Procedia Computer Science</a:t>
          </a:r>
          <a:r>
            <a:rPr lang="en-US" sz="1700" kern="1200"/>
            <a:t>, 151, 511-518.</a:t>
          </a:r>
        </a:p>
      </dsp:txBody>
      <dsp:txXfrm>
        <a:off x="33012" y="796156"/>
        <a:ext cx="11689558" cy="61023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E2F807C-03B2-CC4D-B7B8-AFF032B7AC5B}">
      <dsp:nvSpPr>
        <dsp:cNvPr id="0" name=""/>
        <dsp:cNvSpPr/>
      </dsp:nvSpPr>
      <dsp:spPr>
        <a:xfrm>
          <a:off x="0" y="93982"/>
          <a:ext cx="10842172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900" b="0" i="0" kern="1200"/>
            <a:t>Fang, C., Yao, H., Wang, Z., Wu, W., Jin, X., &amp; Yu, F. R. (2018). A survey of mobile information-centric networking: Research issues and challenges. </a:t>
          </a:r>
          <a:r>
            <a:rPr lang="en-GB" sz="1900" b="0" i="1" kern="1200"/>
            <a:t>IEEE Communications Surveys &amp; Tutorials</a:t>
          </a:r>
          <a:r>
            <a:rPr lang="en-GB" sz="1900" b="0" i="0" kern="1200"/>
            <a:t>, </a:t>
          </a:r>
          <a:r>
            <a:rPr lang="en-GB" sz="1900" b="0" i="1" kern="1200"/>
            <a:t>20</a:t>
          </a:r>
          <a:r>
            <a:rPr lang="en-GB" sz="1900" b="0" i="0" kern="1200"/>
            <a:t>(3), 2353-2371.</a:t>
          </a:r>
          <a:endParaRPr lang="en-US" sz="1900" kern="1200"/>
        </a:p>
      </dsp:txBody>
      <dsp:txXfrm>
        <a:off x="36896" y="130878"/>
        <a:ext cx="10768380" cy="682028"/>
      </dsp:txXfrm>
    </dsp:sp>
    <dsp:sp modelId="{10E4D717-1BB4-514D-8CE5-C00442008D48}">
      <dsp:nvSpPr>
        <dsp:cNvPr id="0" name=""/>
        <dsp:cNvSpPr/>
      </dsp:nvSpPr>
      <dsp:spPr>
        <a:xfrm>
          <a:off x="0" y="904523"/>
          <a:ext cx="10842172" cy="75582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/>
            <a:t>Varga, L. Z. (2022). Solutions to the routing problem: towards trustworthy autonomous vehicles. </a:t>
          </a:r>
          <a:r>
            <a:rPr lang="en-US" sz="1900" i="1" kern="1200"/>
            <a:t>Artificial Intelligence Review</a:t>
          </a:r>
          <a:r>
            <a:rPr lang="en-US" sz="1900" kern="1200"/>
            <a:t>, 1-40.</a:t>
          </a:r>
        </a:p>
      </dsp:txBody>
      <dsp:txXfrm>
        <a:off x="36896" y="941419"/>
        <a:ext cx="10768380" cy="68202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145041-3F29-FC41-80D4-051A764CA587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F42FFE-233A-9F43-BC82-B0C4037894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455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F42FFE-233A-9F43-BC82-B0C40378942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9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15131-1530-BCBE-B9FB-3A024A9689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956838-A312-AD68-B76F-5ECA0FCD4E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542569-C4A7-DB6D-3A16-21F3B4704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9AA4DA-0AC6-82E4-3588-BCC0A15DFC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3E1C0-4168-AB84-DEF2-6D092D47F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3346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F28577-60C4-C305-FAD1-88B49E45E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2DE22F-E3EA-71A0-0F87-D9AD889E8FC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25E39D-65CF-F6F0-08E2-EB6141B23F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494EE9-1074-CD01-93B5-F0D28458C3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D11D2D-E6FC-6481-C4DD-31DDCCF2A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924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E03DF7-5C33-DB4B-B5E3-E707270DFD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FFF5FB-D0F4-69EA-2F0E-71DEAC91BC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820C7-19E5-0FB5-F2B8-318472A2B2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289EF8-DC6C-F438-CD78-768F4FF66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1268BA-F6F2-A316-49EF-FAB4BD0F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551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56E42-F765-1267-6F77-AD166C540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CA2224-B7DE-ECF6-D41D-133DDC3A9A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1C8536-7A36-B845-70CF-2C7D5D8B09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38D8BB-68BA-35A6-F237-C317762F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7BDC0C-ABE3-8BC5-E44F-C23263A1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3304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08A54-01FF-D0BC-C08E-3ACB64430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5A5564-2EB7-4BB2-8C9A-B662F1EF3E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39745-D91C-8D33-0B2E-D3EBB4459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3933E3-D231-BD05-4B7C-78F102B5D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0A3AD0-3C51-6317-DED7-2DC6ECF7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0218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84CB5-F692-AC54-3F76-006B7DFD5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6C0DDA-B0C7-604F-991E-3CB712DB6D7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E9C8AD-1D4F-5FCF-03BD-7422C6AEF2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A7F499-09BF-1782-5369-820579153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020EC1-79A3-5660-3088-F12461DE0C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3889A9-189A-0E64-58CA-FEA9DD4DC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37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DB440-899C-1C18-645C-9C13F19F4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0E9A1C-3D4E-A2A3-7082-959B662585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EA460-2B87-BD68-A161-F78891974F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CCCC89-AD02-2162-BC3F-CCF261159F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2840EB-38AF-5328-77F3-855374CF1DC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77024A-295B-F1EB-2637-4791EEB4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A4B5FE-F68F-0517-86FB-5004CA086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66E35CC-47E9-434C-FDE8-D555A1735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5078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C862AA-6834-7446-35E9-8E8BAC1B6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BF7D7A-FBD4-AC09-D4AE-1DCFE5B10D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501AC7-77F8-543E-8C6B-0181593860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66899C-900E-35EA-8228-1F41ACE690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0447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12B11A8-9B8A-9690-5967-7F132414B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3BE30C-6998-6317-928B-CE3D4F817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0B7332-CDDC-A586-48C2-DDF9A36193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4950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7E1EE1-6D05-F674-A610-4B6B65617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0607E-D134-BD0E-50A5-26540B8801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D50BAF-14BE-E22E-9FC0-3B961CE79E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E97F6-28ED-4072-493D-41DD19674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1A0AAF-052D-8510-9A2B-E4B7C6A5DE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9A176E-5CB2-3617-931A-8E8205F28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0510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8AC3E-CC46-6FC0-D98D-69CCEE8220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73DDA9-DE62-56E6-C8A7-1EB78434F4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BD9EC-FBB8-39B7-4756-408A9F0F8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A47639-914F-C7E2-CE92-5079B303F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DD422B-780D-7685-66F6-61ECB731B7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BCDF89-C2B1-FCA8-8166-33277005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9695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C803ACF-6029-06F7-CD25-9DAE4E232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378FBC-BD46-ACE1-51DE-C7DFDF6B7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AEF0F-25BE-2C4C-F037-6EE24C4354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A92CD2-F834-8647-BD2C-7C01CCDC2ADD}" type="datetimeFigureOut">
              <a:rPr lang="en-US" smtClean="0"/>
              <a:t>7/19/22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14C920-C159-3620-5862-4E999B0FFF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62083-2867-3B85-D479-1DFA03596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058BB-E496-6F48-9316-5A739B0059D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5396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4.jpe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381775CD-6EAE-94B0-7452-98E176779F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CC978D-289C-D0AE-9617-C6F159A95B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 b="1" dirty="0">
                <a:solidFill>
                  <a:srgbClr val="FFFFFF"/>
                </a:solidFill>
              </a:rPr>
              <a:t>Group 2: Seminar on ”The Future of the Internet”, unit 6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FF27CF-EDF7-7525-9467-DF9C213A2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Marianne Lyne Manaog</a:t>
            </a:r>
          </a:p>
        </p:txBody>
      </p:sp>
    </p:spTree>
    <p:extLst>
      <p:ext uri="{BB962C8B-B14F-4D97-AF65-F5344CB8AC3E}">
        <p14:creationId xmlns:p14="http://schemas.microsoft.com/office/powerpoint/2010/main" val="2289789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31" name="Rectangle 1030">
            <a:extLst>
              <a:ext uri="{FF2B5EF4-FFF2-40B4-BE49-F238E27FC236}">
                <a16:creationId xmlns:a16="http://schemas.microsoft.com/office/drawing/2014/main" id="{D009D6D5-DAC2-4A8B-A17A-E206B9012D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21CED5-FFDD-42D4-F8B8-6DF130CA3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807305"/>
          </a:xfrm>
        </p:spPr>
        <p:txBody>
          <a:bodyPr>
            <a:normAutofit/>
          </a:bodyPr>
          <a:lstStyle/>
          <a:p>
            <a:r>
              <a:rPr lang="en-US" dirty="0"/>
              <a:t>Allocated group’s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8791B8-5565-3B29-343D-F358DED88A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297"/>
            <a:ext cx="4619621" cy="3843666"/>
          </a:xfrm>
        </p:spPr>
        <p:txBody>
          <a:bodyPr>
            <a:normAutofit/>
          </a:bodyPr>
          <a:lstStyle/>
          <a:p>
            <a:r>
              <a:rPr lang="en-GB" sz="2000" dirty="0"/>
              <a:t>“It is our belief that the future of the internet is based on peer-to-peer overlay-based networking (BitTorrent, TOR, Freenet, KAD).”</a:t>
            </a:r>
          </a:p>
        </p:txBody>
      </p:sp>
      <p:pic>
        <p:nvPicPr>
          <p:cNvPr id="1026" name="Picture 2" descr="Free vector graphics of Torrent">
            <a:extLst>
              <a:ext uri="{FF2B5EF4-FFF2-40B4-BE49-F238E27FC236}">
                <a16:creationId xmlns:a16="http://schemas.microsoft.com/office/drawing/2014/main" id="{0C2B3998-FD19-9AB6-D818-C1720F70CFE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33" r="6921"/>
          <a:stretch/>
        </p:blipFill>
        <p:spPr bwMode="auto"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51790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DA837-2113-83CA-3442-A6FBB2421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8204" y="106878"/>
            <a:ext cx="11135591" cy="1325563"/>
          </a:xfrm>
        </p:spPr>
        <p:txBody>
          <a:bodyPr/>
          <a:lstStyle/>
          <a:p>
            <a:r>
              <a:rPr lang="en-US" dirty="0"/>
              <a:t>Opening argument in support of group’s position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EC844-DD87-3F95-20B7-1ACF14D538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438" y="1536309"/>
            <a:ext cx="7277100" cy="3737485"/>
          </a:xfrm>
        </p:spPr>
        <p:txBody>
          <a:bodyPr/>
          <a:lstStyle/>
          <a:p>
            <a:pPr marL="0" indent="0" algn="just">
              <a:buNone/>
            </a:pPr>
            <a:r>
              <a:rPr lang="en-GB" dirty="0"/>
              <a:t>With the rise of </a:t>
            </a:r>
            <a:r>
              <a:rPr lang="en-GB" b="1" dirty="0"/>
              <a:t>autonomous vehicles</a:t>
            </a:r>
            <a:r>
              <a:rPr lang="en-GB" dirty="0"/>
              <a:t> (An </a:t>
            </a:r>
            <a:r>
              <a:rPr lang="en-GB" i="1" dirty="0"/>
              <a:t>et al</a:t>
            </a:r>
            <a:r>
              <a:rPr lang="en-GB" dirty="0"/>
              <a:t>., 2019), peer-to-peer overlay-based networks can enable to </a:t>
            </a:r>
            <a:r>
              <a:rPr lang="en-GB" b="1" dirty="0"/>
              <a:t>securely share data between vehicles on the same network</a:t>
            </a:r>
            <a:r>
              <a:rPr lang="en-GB" dirty="0"/>
              <a:t>, e.g., within Tesla’s or Uber’s cars, that can help passengers share travel-related details, receive up-to-date content on places they are visiting and access virtual entertainment too (</a:t>
            </a:r>
            <a:r>
              <a:rPr lang="en-GB" dirty="0" err="1"/>
              <a:t>Ameur</a:t>
            </a:r>
            <a:r>
              <a:rPr lang="en-GB" dirty="0"/>
              <a:t> </a:t>
            </a:r>
            <a:r>
              <a:rPr lang="en-GB" i="1" dirty="0"/>
              <a:t>et al</a:t>
            </a:r>
            <a:r>
              <a:rPr lang="en-GB" dirty="0"/>
              <a:t>., 2022).</a:t>
            </a:r>
          </a:p>
        </p:txBody>
      </p:sp>
      <p:graphicFrame>
        <p:nvGraphicFramePr>
          <p:cNvPr id="8" name="TextBox 4">
            <a:extLst>
              <a:ext uri="{FF2B5EF4-FFF2-40B4-BE49-F238E27FC236}">
                <a16:creationId xmlns:a16="http://schemas.microsoft.com/office/drawing/2014/main" id="{0BDB0374-A2F0-2AF7-FF4A-C6A2ADC1BB82}"/>
              </a:ext>
            </a:extLst>
          </p:cNvPr>
          <p:cNvGraphicFramePr/>
          <p:nvPr/>
        </p:nvGraphicFramePr>
        <p:xfrm>
          <a:off x="218209" y="5273794"/>
          <a:ext cx="11755582" cy="147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2050" name="Picture 2" descr="Free vector graphics of Tesla">
            <a:extLst>
              <a:ext uri="{FF2B5EF4-FFF2-40B4-BE49-F238E27FC236}">
                <a16:creationId xmlns:a16="http://schemas.microsoft.com/office/drawing/2014/main" id="{4247C1FE-8854-18E0-6180-70A41480AE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66821" y="2347912"/>
            <a:ext cx="3572741" cy="1786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6562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C8D445-FA0B-FDF2-DD9E-A3A247438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5691" y="151080"/>
            <a:ext cx="10515600" cy="1059914"/>
          </a:xfrm>
        </p:spPr>
        <p:txBody>
          <a:bodyPr>
            <a:normAutofit fontScale="90000"/>
          </a:bodyPr>
          <a:lstStyle/>
          <a:p>
            <a:r>
              <a:rPr lang="en-US" dirty="0"/>
              <a:t>P</a:t>
            </a:r>
            <a:r>
              <a:rPr lang="en-GB" dirty="0" err="1"/>
              <a:t>eer</a:t>
            </a:r>
            <a:r>
              <a:rPr lang="en-GB" dirty="0"/>
              <a:t>-to-peer networking over </a:t>
            </a:r>
            <a:r>
              <a:rPr lang="en-GB" dirty="0" err="1"/>
              <a:t>MobilityFirst</a:t>
            </a:r>
            <a:r>
              <a:rPr lang="en-GB" dirty="0"/>
              <a:t> for autonomous vehicles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A1BA10-5BCE-B44D-FA31-EF3EB9130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3901" y="1517261"/>
            <a:ext cx="6188034" cy="4351338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en-GB" sz="2000" dirty="0"/>
              <a:t>Although the </a:t>
            </a:r>
            <a:r>
              <a:rPr lang="en-GB" sz="2000" dirty="0" err="1"/>
              <a:t>MobilityFirst</a:t>
            </a:r>
            <a:r>
              <a:rPr lang="en-GB" sz="2000" dirty="0"/>
              <a:t> architecture can be made secure by leveraging PKI-based self-certifying addresses, its main drawback when applied to support networks of autonomous vehicles lies in its </a:t>
            </a:r>
            <a:r>
              <a:rPr lang="en-GB" sz="2000" b="1" dirty="0"/>
              <a:t>limited routing aggregation</a:t>
            </a:r>
            <a:r>
              <a:rPr lang="en-GB" sz="2000" dirty="0"/>
              <a:t> (Fang </a:t>
            </a:r>
            <a:r>
              <a:rPr lang="en-GB" sz="2000" i="1" dirty="0"/>
              <a:t>et al</a:t>
            </a:r>
            <a:r>
              <a:rPr lang="en-GB" sz="2000" dirty="0"/>
              <a:t>., 2018).</a:t>
            </a:r>
          </a:p>
          <a:p>
            <a:pPr marL="0" indent="0" algn="just">
              <a:buNone/>
            </a:pPr>
            <a:r>
              <a:rPr lang="en-GB" sz="2000" dirty="0"/>
              <a:t>In fact, differently from the </a:t>
            </a:r>
            <a:r>
              <a:rPr lang="en-GB" sz="2000" dirty="0" err="1"/>
              <a:t>MobilityFirst</a:t>
            </a:r>
            <a:r>
              <a:rPr lang="en-GB" sz="2000" dirty="0"/>
              <a:t> approach, a peer-to-peer network can enable the </a:t>
            </a:r>
            <a:r>
              <a:rPr lang="en-GB" sz="2000" b="1" dirty="0"/>
              <a:t>aggregation of the itinerary-based intentions of autonomous vehicles </a:t>
            </a:r>
            <a:r>
              <a:rPr lang="en-GB" sz="2000" dirty="0"/>
              <a:t>to help in predicting future traffic-related conditions and, thus, managing them more effectively (</a:t>
            </a:r>
            <a:r>
              <a:rPr lang="en-GB" sz="2000" dirty="0" err="1"/>
              <a:t>Varga</a:t>
            </a:r>
            <a:r>
              <a:rPr lang="en-GB" sz="2000" dirty="0"/>
              <a:t>, 2022).</a:t>
            </a:r>
            <a:endParaRPr lang="en-US" sz="2000" dirty="0"/>
          </a:p>
          <a:p>
            <a:pPr algn="just"/>
            <a:endParaRPr lang="en-US" sz="2000" dirty="0"/>
          </a:p>
        </p:txBody>
      </p:sp>
      <p:graphicFrame>
        <p:nvGraphicFramePr>
          <p:cNvPr id="7" name="TextBox 4">
            <a:extLst>
              <a:ext uri="{FF2B5EF4-FFF2-40B4-BE49-F238E27FC236}">
                <a16:creationId xmlns:a16="http://schemas.microsoft.com/office/drawing/2014/main" id="{98F6A0B1-54BF-98F1-A2DE-3623910B2AE0}"/>
              </a:ext>
            </a:extLst>
          </p:cNvPr>
          <p:cNvGraphicFramePr/>
          <p:nvPr/>
        </p:nvGraphicFramePr>
        <p:xfrm>
          <a:off x="674914" y="4952594"/>
          <a:ext cx="10842172" cy="17543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074" name="Picture 2" descr="Free photos of Technology">
            <a:extLst>
              <a:ext uri="{FF2B5EF4-FFF2-40B4-BE49-F238E27FC236}">
                <a16:creationId xmlns:a16="http://schemas.microsoft.com/office/drawing/2014/main" id="{C3634ABB-2A2E-81C5-FB77-39BD450098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691" y="1585503"/>
            <a:ext cx="4779818" cy="2992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41322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368</Words>
  <Application>Microsoft Macintosh PowerPoint</Application>
  <PresentationFormat>Widescreen</PresentationFormat>
  <Paragraphs>14</Paragraphs>
  <Slides>4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Group 2: Seminar on ”The Future of the Internet”, unit 6</vt:lpstr>
      <vt:lpstr>Allocated group’s position</vt:lpstr>
      <vt:lpstr>Opening argument in support of group’s position</vt:lpstr>
      <vt:lpstr>Peer-to-peer networking over MobilityFirst for autonomous vehicles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Group 2: Seminar on ”The Future of the Internet”, unit 6</dc:title>
  <dc:creator>Manaog, Marianne L</dc:creator>
  <cp:lastModifiedBy>Manaog, Marianne L</cp:lastModifiedBy>
  <cp:revision>1</cp:revision>
  <dcterms:created xsi:type="dcterms:W3CDTF">2022-07-19T07:54:15Z</dcterms:created>
  <dcterms:modified xsi:type="dcterms:W3CDTF">2022-07-19T08:23:48Z</dcterms:modified>
</cp:coreProperties>
</file>

<file path=docProps/thumbnail.jpeg>
</file>